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0" r:id="rId4"/>
    <p:sldId id="271" r:id="rId5"/>
    <p:sldId id="272" r:id="rId6"/>
    <p:sldId id="273" r:id="rId7"/>
    <p:sldId id="274" r:id="rId8"/>
    <p:sldId id="26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37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562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009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434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43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63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87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21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20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06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99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1963A-D20E-40F7-8D7C-DE75E2413B8C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D5876-BCCD-4AE5-9D7E-16E7D319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83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Preventive Care Detail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Covered Ca, Blue Shield of California</a:t>
            </a:r>
            <a:endParaRPr lang="ko-KR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57" y="189000"/>
            <a:ext cx="10070886" cy="6480000"/>
          </a:xfrm>
        </p:spPr>
      </p:pic>
      <p:grpSp>
        <p:nvGrpSpPr>
          <p:cNvPr id="60" name="Group 59"/>
          <p:cNvGrpSpPr/>
          <p:nvPr/>
        </p:nvGrpSpPr>
        <p:grpSpPr>
          <a:xfrm>
            <a:off x="2019833" y="579549"/>
            <a:ext cx="9122341" cy="5932726"/>
            <a:chOff x="2019833" y="579549"/>
            <a:chExt cx="9122341" cy="5932726"/>
          </a:xfrm>
        </p:grpSpPr>
        <p:grpSp>
          <p:nvGrpSpPr>
            <p:cNvPr id="59" name="Group 58"/>
            <p:cNvGrpSpPr/>
            <p:nvPr/>
          </p:nvGrpSpPr>
          <p:grpSpPr>
            <a:xfrm>
              <a:off x="2019833" y="1064655"/>
              <a:ext cx="9122341" cy="5205211"/>
              <a:chOff x="2019833" y="1064655"/>
              <a:chExt cx="9122341" cy="5205211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>
                <a:off x="2019833" y="1659229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2030566" y="1888903"/>
                <a:ext cx="9100877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2030564" y="1425264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2019833" y="2869843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2019833" y="3616817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2019833" y="3861516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2019833" y="4093336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2030566" y="2107844"/>
                <a:ext cx="9100877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2030566" y="2494210"/>
                <a:ext cx="9100877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2030566" y="3241185"/>
                <a:ext cx="9100877" cy="0"/>
              </a:xfrm>
              <a:prstGeom prst="line">
                <a:avLst/>
              </a:prstGeom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2030566" y="3254064"/>
                <a:ext cx="9100877" cy="0"/>
              </a:xfrm>
              <a:prstGeom prst="line">
                <a:avLst/>
              </a:prstGeom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2030566" y="1064655"/>
                <a:ext cx="9100877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2019833" y="4930463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2019833" y="5149404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2019833" y="5368345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2019833" y="5600165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2019833" y="5819105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2019833" y="6050925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2019833" y="6269866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2028416" y="579549"/>
              <a:ext cx="1996227" cy="5932726"/>
              <a:chOff x="2028416" y="579549"/>
              <a:chExt cx="1996227" cy="5932726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2030564" y="579549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예방접종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유아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0-2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세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endParaRPr lang="ko-KR" altLang="en-US" sz="10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028416" y="809223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예방접종 회수</a:t>
                </a:r>
                <a:endParaRPr lang="ko-KR" altLang="en-US" sz="1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028416" y="1129361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디프테리아</a:t>
                </a:r>
                <a:r>
                  <a:rPr lang="en-US" altLang="ko-KR" sz="1000" dirty="0" smtClean="0"/>
                  <a:t>, </a:t>
                </a:r>
                <a:r>
                  <a:rPr lang="ko-KR" altLang="en-US" sz="1000" dirty="0" smtClean="0"/>
                  <a:t>파상풍</a:t>
                </a:r>
                <a:r>
                  <a:rPr lang="en-US" altLang="ko-KR" sz="1000" dirty="0" smtClean="0"/>
                  <a:t>, </a:t>
                </a:r>
                <a:r>
                  <a:rPr lang="ko-KR" altLang="en-US" sz="1000" dirty="0" smtClean="0"/>
                  <a:t>백일해</a:t>
                </a:r>
                <a:endParaRPr lang="ko-KR" altLang="en-US" sz="1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028416" y="1412563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독감</a:t>
                </a:r>
                <a:endParaRPr lang="ko-KR" altLang="en-US" sz="1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036999" y="1630430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dirty="0" smtClean="0"/>
                  <a:t>A</a:t>
                </a:r>
                <a:r>
                  <a:rPr lang="ko-KR" altLang="en-US" sz="1000" dirty="0" smtClean="0"/>
                  <a:t>형 간염</a:t>
                </a:r>
                <a:endParaRPr lang="ko-KR" altLang="en-US" sz="1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036999" y="1874502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dirty="0" smtClean="0"/>
                  <a:t>B</a:t>
                </a:r>
                <a:r>
                  <a:rPr lang="ko-KR" altLang="en-US" sz="1000" dirty="0" smtClean="0"/>
                  <a:t>형 </a:t>
                </a:r>
                <a:r>
                  <a:rPr lang="ko-KR" altLang="en-US" sz="1000" dirty="0"/>
                  <a:t>간염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36999" y="2169954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뇌수막염</a:t>
                </a:r>
                <a:endParaRPr lang="ko-KR" altLang="en-US" sz="1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036999" y="2543755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불황성 폴리오 바이러스</a:t>
                </a:r>
                <a:endParaRPr lang="ko-KR" altLang="en-US" sz="1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036999" y="2931642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홍역</a:t>
                </a:r>
                <a:r>
                  <a:rPr lang="en-US" altLang="ko-KR" sz="1000" dirty="0" smtClean="0"/>
                  <a:t>, </a:t>
                </a:r>
                <a:r>
                  <a:rPr lang="ko-KR" altLang="en-US" sz="1000" dirty="0" smtClean="0"/>
                  <a:t>볼거리</a:t>
                </a:r>
                <a:r>
                  <a:rPr lang="en-US" altLang="ko-KR" sz="1000" dirty="0" smtClean="0"/>
                  <a:t>, </a:t>
                </a:r>
                <a:r>
                  <a:rPr lang="ko-KR" altLang="en-US" sz="1000" dirty="0" smtClean="0"/>
                  <a:t>풍진</a:t>
                </a:r>
                <a:endParaRPr lang="ko-KR" altLang="en-US" sz="1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036999" y="3317247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구균성 폐렴</a:t>
                </a:r>
                <a:endParaRPr lang="ko-KR" altLang="en-US" sz="1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036999" y="3624644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로타 바이러스</a:t>
                </a:r>
                <a:endParaRPr lang="ko-KR" altLang="en-US" sz="1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036999" y="3869342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로타 바이러스</a:t>
                </a:r>
                <a:endParaRPr lang="ko-KR" altLang="en-US" sz="10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036999" y="4101161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수두</a:t>
                </a:r>
                <a:endParaRPr lang="ko-KR" altLang="en-US" sz="10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036999" y="4449517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검사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상담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서비스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유아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0-2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세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endParaRPr lang="ko-KR" altLang="en-US" sz="10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036999" y="4670603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혈액검사</a:t>
                </a:r>
                <a:endParaRPr lang="ko-KR" altLang="en-US" sz="10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036999" y="4902422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불소 사용</a:t>
                </a:r>
                <a:endParaRPr lang="ko-KR" altLang="en-US" sz="10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036999" y="5134241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인균성 안염</a:t>
                </a:r>
                <a:endParaRPr lang="ko-KR" altLang="en-US" sz="10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036999" y="5366060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청력검사</a:t>
                </a:r>
                <a:endParaRPr lang="ko-KR" altLang="en-US" sz="10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036999" y="5597879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신체검사</a:t>
                </a:r>
                <a:endParaRPr lang="ko-KR" altLang="en-US" sz="10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036999" y="5815296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철 결핍성 빈혈</a:t>
                </a:r>
                <a:endParaRPr lang="ko-KR" altLang="en-US" sz="10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036999" y="6034235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납 중독</a:t>
                </a:r>
                <a:endParaRPr lang="ko-KR" altLang="en-US" sz="10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36999" y="6266054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결핵</a:t>
                </a:r>
                <a:endParaRPr lang="ko-KR" altLang="en-US" sz="1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43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29" y="266578"/>
            <a:ext cx="10053543" cy="6324845"/>
          </a:xfrm>
        </p:spPr>
      </p:pic>
      <p:grpSp>
        <p:nvGrpSpPr>
          <p:cNvPr id="38" name="Group 37"/>
          <p:cNvGrpSpPr/>
          <p:nvPr/>
        </p:nvGrpSpPr>
        <p:grpSpPr>
          <a:xfrm>
            <a:off x="2030564" y="695460"/>
            <a:ext cx="9111610" cy="5859473"/>
            <a:chOff x="2030564" y="695460"/>
            <a:chExt cx="9111610" cy="5859473"/>
          </a:xfrm>
        </p:grpSpPr>
        <p:grpSp>
          <p:nvGrpSpPr>
            <p:cNvPr id="37" name="Group 36"/>
            <p:cNvGrpSpPr/>
            <p:nvPr/>
          </p:nvGrpSpPr>
          <p:grpSpPr>
            <a:xfrm>
              <a:off x="2030564" y="1360869"/>
              <a:ext cx="9111610" cy="5187625"/>
              <a:chOff x="2030564" y="1360869"/>
              <a:chExt cx="9111610" cy="5187625"/>
            </a:xfrm>
          </p:grpSpPr>
          <p:cxnSp>
            <p:nvCxnSpPr>
              <p:cNvPr id="4" name="Straight Connector 3"/>
              <p:cNvCxnSpPr/>
              <p:nvPr/>
            </p:nvCxnSpPr>
            <p:spPr>
              <a:xfrm flipH="1">
                <a:off x="2030564" y="1360869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2030564" y="1618446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2030564" y="1850266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2030564" y="2249511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2030564" y="2635877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030564" y="3048001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2030564" y="3434367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2030564" y="4310130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2030564" y="4722254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2030564" y="5160136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2030564" y="5404835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2030564" y="5842716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2030564" y="6293477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030564" y="6548494"/>
                <a:ext cx="9111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Group 1"/>
            <p:cNvGrpSpPr/>
            <p:nvPr/>
          </p:nvGrpSpPr>
          <p:grpSpPr>
            <a:xfrm>
              <a:off x="2030564" y="695460"/>
              <a:ext cx="2019837" cy="5859473"/>
              <a:chOff x="2030564" y="695460"/>
              <a:chExt cx="2019837" cy="5859473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030564" y="695460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예방접종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유아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3-10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세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endParaRPr lang="ko-KR" altLang="en-US" sz="10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054174" y="1129361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디프테리아</a:t>
                </a:r>
                <a:r>
                  <a:rPr lang="en-US" altLang="ko-KR" sz="1000" dirty="0" smtClean="0"/>
                  <a:t>, </a:t>
                </a:r>
                <a:r>
                  <a:rPr lang="ko-KR" altLang="en-US" sz="1000" dirty="0" smtClean="0"/>
                  <a:t>파상풍</a:t>
                </a:r>
                <a:r>
                  <a:rPr lang="en-US" altLang="ko-KR" sz="1000" dirty="0" smtClean="0"/>
                  <a:t>, </a:t>
                </a:r>
                <a:r>
                  <a:rPr lang="ko-KR" altLang="en-US" sz="1000" dirty="0" smtClean="0"/>
                  <a:t>백일해</a:t>
                </a:r>
                <a:endParaRPr lang="ko-KR" altLang="en-US" sz="1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054174" y="1360869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독감</a:t>
                </a:r>
                <a:endParaRPr lang="ko-KR" altLang="en-US" sz="1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054174" y="1620008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dirty="0" smtClean="0"/>
                  <a:t>A</a:t>
                </a:r>
                <a:r>
                  <a:rPr lang="ko-KR" altLang="en-US" sz="1000" dirty="0" smtClean="0"/>
                  <a:t>형 간염</a:t>
                </a:r>
                <a:endParaRPr lang="ko-KR" altLang="en-US" sz="10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054174" y="1849954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dirty="0" smtClean="0"/>
                  <a:t>B</a:t>
                </a:r>
                <a:r>
                  <a:rPr lang="ko-KR" altLang="en-US" sz="1000" dirty="0" smtClean="0"/>
                  <a:t>형 </a:t>
                </a:r>
                <a:r>
                  <a:rPr lang="ko-KR" altLang="en-US" sz="1000" dirty="0"/>
                  <a:t>간염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054174" y="2262390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불활성 폴리오 바이러스</a:t>
                </a:r>
                <a:endParaRPr lang="ko-KR" altLang="en-US" sz="10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054174" y="2674513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홍역</a:t>
                </a:r>
                <a:r>
                  <a:rPr lang="en-US" altLang="ko-KR" sz="1000" dirty="0" smtClean="0"/>
                  <a:t>, </a:t>
                </a:r>
                <a:r>
                  <a:rPr lang="ko-KR" altLang="en-US" sz="1000" dirty="0" smtClean="0"/>
                  <a:t>볼거리</a:t>
                </a:r>
                <a:r>
                  <a:rPr lang="en-US" altLang="ko-KR" sz="1000" dirty="0" smtClean="0"/>
                  <a:t>, </a:t>
                </a:r>
                <a:r>
                  <a:rPr lang="ko-KR" altLang="en-US" sz="1000" dirty="0" smtClean="0"/>
                  <a:t>풍진</a:t>
                </a:r>
                <a:endParaRPr lang="ko-KR" altLang="en-US" sz="1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054174" y="3073758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구균성 폐렴</a:t>
                </a:r>
                <a:endParaRPr lang="ko-KR" altLang="en-US" sz="1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4174" y="3468711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수두</a:t>
                </a:r>
                <a:endParaRPr lang="ko-KR" altLang="en-US" sz="1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062757" y="3831333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검사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상담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서비스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유아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3-10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세</a:t>
                </a:r>
                <a:r>
                  <a:rPr lang="en-US" altLang="ko-KR" sz="1000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endParaRPr lang="ko-KR" altLang="en-US" sz="10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062757" y="4052419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당뇨</a:t>
                </a:r>
                <a:endParaRPr lang="ko-KR" altLang="en-US" sz="1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062757" y="4412400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신체검사</a:t>
                </a:r>
                <a:r>
                  <a:rPr lang="en-US" altLang="ko-KR" sz="1000" dirty="0" smtClean="0"/>
                  <a:t>/</a:t>
                </a:r>
                <a:r>
                  <a:rPr lang="ko-KR" altLang="en-US" sz="1000" dirty="0" smtClean="0"/>
                  <a:t>비만측정</a:t>
                </a:r>
                <a:r>
                  <a:rPr lang="en-US" altLang="ko-KR" sz="1000" dirty="0" smtClean="0"/>
                  <a:t>/</a:t>
                </a:r>
                <a:r>
                  <a:rPr lang="ko-KR" altLang="en-US" sz="1000" dirty="0" smtClean="0"/>
                  <a:t>청력</a:t>
                </a:r>
                <a:endParaRPr lang="ko-KR" altLang="en-US" sz="1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062757" y="4760890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불소 사용</a:t>
                </a:r>
                <a:endParaRPr lang="ko-KR" altLang="en-US" sz="10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062757" y="5145735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납 중독</a:t>
                </a:r>
                <a:endParaRPr lang="ko-KR" altLang="en-US" sz="1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062757" y="5421870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비만 검사</a:t>
                </a:r>
                <a:r>
                  <a:rPr lang="en-US" altLang="ko-KR" sz="1000" dirty="0" smtClean="0"/>
                  <a:t>/</a:t>
                </a:r>
                <a:r>
                  <a:rPr lang="ko-KR" altLang="en-US" sz="1000" dirty="0" smtClean="0"/>
                  <a:t>상담</a:t>
                </a:r>
                <a:endParaRPr lang="ko-KR" altLang="en-US" sz="1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062757" y="5894231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피부 암</a:t>
                </a:r>
                <a:endParaRPr lang="ko-KR" altLang="en-US" sz="1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062757" y="6308712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결핵</a:t>
                </a:r>
                <a:endParaRPr lang="ko-KR" altLang="en-US" sz="1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30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82" y="189000"/>
            <a:ext cx="10513236" cy="6480000"/>
          </a:xfrm>
        </p:spPr>
      </p:pic>
      <p:grpSp>
        <p:nvGrpSpPr>
          <p:cNvPr id="54" name="Group 53"/>
          <p:cNvGrpSpPr/>
          <p:nvPr/>
        </p:nvGrpSpPr>
        <p:grpSpPr>
          <a:xfrm>
            <a:off x="1881333" y="476517"/>
            <a:ext cx="9361923" cy="6151381"/>
            <a:chOff x="1881333" y="476517"/>
            <a:chExt cx="9361923" cy="6151381"/>
          </a:xfrm>
        </p:grpSpPr>
        <p:grpSp>
          <p:nvGrpSpPr>
            <p:cNvPr id="53" name="Group 52"/>
            <p:cNvGrpSpPr/>
            <p:nvPr/>
          </p:nvGrpSpPr>
          <p:grpSpPr>
            <a:xfrm>
              <a:off x="2030564" y="858589"/>
              <a:ext cx="9212692" cy="5563675"/>
              <a:chOff x="2030564" y="858589"/>
              <a:chExt cx="9212692" cy="5563675"/>
            </a:xfrm>
          </p:grpSpPr>
          <p:cxnSp>
            <p:nvCxnSpPr>
              <p:cNvPr id="3" name="Straight Connector 2"/>
              <p:cNvCxnSpPr/>
              <p:nvPr/>
            </p:nvCxnSpPr>
            <p:spPr>
              <a:xfrm flipH="1">
                <a:off x="2030564" y="858589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H="1">
                <a:off x="2030564" y="1141925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2030564" y="1322229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2030564" y="1605564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2030564" y="1888899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2030564" y="2185113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030564" y="2468449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2030564" y="2764663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2030564" y="3408607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2030564" y="3704821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2030564" y="3872246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2030564" y="4168461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2030564" y="4451796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2030564" y="4632100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030564" y="4941193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2030564" y="5108618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2030564" y="5288923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2030564" y="5456348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2030564" y="5636653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2030564" y="5932867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2030564" y="6254839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2030564" y="6422264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1881333" y="476517"/>
              <a:ext cx="2215166" cy="6151381"/>
              <a:chOff x="1881333" y="476517"/>
              <a:chExt cx="2215166" cy="615138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030564" y="476517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예방접종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청소년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11-19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세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endParaRPr lang="ko-KR" altLang="en-US" sz="10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054174" y="652838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독감</a:t>
                </a:r>
                <a:endParaRPr lang="ko-KR" altLang="en-US" sz="9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4174" y="923477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900" dirty="0" smtClean="0"/>
                  <a:t>A</a:t>
                </a:r>
                <a:r>
                  <a:rPr lang="ko-KR" altLang="en-US" sz="900" dirty="0" smtClean="0"/>
                  <a:t>형 간염</a:t>
                </a:r>
                <a:endParaRPr lang="ko-KR" altLang="en-US" sz="9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054174" y="1129540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900" dirty="0" smtClean="0"/>
                  <a:t>B</a:t>
                </a:r>
                <a:r>
                  <a:rPr lang="ko-KR" altLang="en-US" sz="900" dirty="0" smtClean="0"/>
                  <a:t>형 간염</a:t>
                </a:r>
                <a:endParaRPr lang="ko-KR" altLang="en-US" sz="9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054174" y="1348481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인유두종 바이러스</a:t>
                </a:r>
                <a:endParaRPr lang="ko-KR" altLang="en-US" sz="9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054174" y="1606059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뇌수막염</a:t>
                </a:r>
                <a:endParaRPr lang="ko-KR" altLang="en-US" sz="9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054174" y="1889393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홍역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볼거리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풍진</a:t>
                </a:r>
                <a:endParaRPr lang="ko-KR" altLang="en-US" sz="9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054174" y="2198487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구균성 폐렴</a:t>
                </a:r>
                <a:endParaRPr lang="ko-KR" altLang="en-US" sz="9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054174" y="2494701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파상풍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디프테리아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백일해</a:t>
                </a:r>
                <a:endParaRPr lang="ko-KR" altLang="en-US" sz="9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054174" y="2764663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수두</a:t>
                </a:r>
                <a:endParaRPr lang="ko-KR" altLang="en-US" sz="9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881333" y="3023229"/>
                <a:ext cx="221516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검사</a:t>
                </a:r>
                <a:r>
                  <a:rPr lang="en-US" altLang="ko-KR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ko-KR" altLang="en-US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상담</a:t>
                </a:r>
                <a:r>
                  <a:rPr lang="en-US" altLang="ko-KR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ko-KR" altLang="en-US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서비스 </a:t>
                </a:r>
                <a:r>
                  <a:rPr lang="en-US" altLang="ko-KR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ko-KR" altLang="en-US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청소년 </a:t>
                </a:r>
                <a:r>
                  <a:rPr lang="en-US" altLang="ko-KR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11-19</a:t>
                </a:r>
                <a:r>
                  <a:rPr lang="ko-KR" altLang="en-US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세</a:t>
                </a:r>
                <a:r>
                  <a:rPr lang="en-US" altLang="ko-KR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endParaRPr lang="ko-KR" altLang="en-US" sz="9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108855" y="3202050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알코올 </a:t>
                </a:r>
                <a:r>
                  <a:rPr lang="en-US" altLang="ko-KR" sz="900" dirty="0" smtClean="0"/>
                  <a:t>(</a:t>
                </a:r>
                <a:r>
                  <a:rPr lang="ko-KR" altLang="en-US" sz="900" dirty="0" smtClean="0"/>
                  <a:t>술</a:t>
                </a:r>
                <a:r>
                  <a:rPr lang="en-US" altLang="ko-KR" sz="900" dirty="0" smtClean="0"/>
                  <a:t>)</a:t>
                </a:r>
                <a:r>
                  <a:rPr lang="ko-KR" altLang="en-US" sz="900" dirty="0" smtClean="0"/>
                  <a:t> 오용</a:t>
                </a:r>
                <a:endParaRPr lang="ko-KR" altLang="en-US" sz="9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108855" y="3460616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혈압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신체검사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비만측정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시</a:t>
                </a:r>
                <a:r>
                  <a:rPr lang="en-US" altLang="ko-KR" sz="900" dirty="0" smtClean="0"/>
                  <a:t>/</a:t>
                </a:r>
                <a:r>
                  <a:rPr lang="ko-KR" altLang="en-US" sz="900" dirty="0" smtClean="0"/>
                  <a:t>청력</a:t>
                </a:r>
                <a:endParaRPr lang="ko-KR" altLang="en-US" sz="9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108855" y="3680546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자궁경부암</a:t>
                </a:r>
                <a:endParaRPr lang="ko-KR" altLang="en-US" sz="9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108855" y="3886113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클라미디아</a:t>
                </a:r>
                <a:endParaRPr lang="ko-KR" altLang="en-US" sz="9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108855" y="4182326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피임법</a:t>
                </a:r>
                <a:endParaRPr lang="ko-KR" altLang="en-US" sz="9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108855" y="4429301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우울증</a:t>
                </a:r>
                <a:endParaRPr lang="ko-KR" altLang="en-US" sz="9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108855" y="4648635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임질</a:t>
                </a:r>
                <a:endParaRPr lang="ko-KR" altLang="en-US" sz="9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08855" y="4920741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건강 다이어트</a:t>
                </a:r>
                <a:endParaRPr lang="ko-KR" altLang="en-US" sz="9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108855" y="5083850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에이즈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후천성 면역 결핑증</a:t>
                </a:r>
                <a:endParaRPr lang="ko-KR" altLang="en-US" sz="9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108855" y="5264154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인유두종 바이러스</a:t>
                </a:r>
                <a:endParaRPr lang="ko-KR" altLang="en-US" sz="9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108855" y="5432633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비만 검사</a:t>
                </a:r>
                <a:r>
                  <a:rPr lang="en-US" altLang="ko-KR" sz="900" dirty="0" smtClean="0"/>
                  <a:t>/</a:t>
                </a:r>
                <a:r>
                  <a:rPr lang="ko-KR" altLang="en-US" sz="900" dirty="0" smtClean="0"/>
                  <a:t>상담</a:t>
                </a:r>
                <a:endParaRPr lang="ko-KR" altLang="en-US" sz="9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108855" y="5690808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청소년 성병 검사</a:t>
                </a:r>
                <a:endParaRPr lang="ko-KR" altLang="en-US" sz="9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108855" y="5960210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피부암</a:t>
                </a:r>
                <a:endParaRPr lang="ko-KR" altLang="en-US" sz="9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108855" y="6217853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매독</a:t>
                </a:r>
                <a:endParaRPr lang="ko-KR" altLang="en-US" sz="9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108855" y="6397066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결핵</a:t>
                </a:r>
                <a:endParaRPr lang="ko-KR" altLang="en-US" sz="9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40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394" y="189000"/>
            <a:ext cx="10106619" cy="6480000"/>
          </a:xfrm>
        </p:spPr>
      </p:pic>
      <p:grpSp>
        <p:nvGrpSpPr>
          <p:cNvPr id="53" name="Group 52"/>
          <p:cNvGrpSpPr/>
          <p:nvPr/>
        </p:nvGrpSpPr>
        <p:grpSpPr>
          <a:xfrm>
            <a:off x="1882647" y="543752"/>
            <a:ext cx="9212692" cy="6055295"/>
            <a:chOff x="1882647" y="543752"/>
            <a:chExt cx="9212692" cy="6055295"/>
          </a:xfrm>
        </p:grpSpPr>
        <p:grpSp>
          <p:nvGrpSpPr>
            <p:cNvPr id="52" name="Group 51"/>
            <p:cNvGrpSpPr/>
            <p:nvPr/>
          </p:nvGrpSpPr>
          <p:grpSpPr>
            <a:xfrm>
              <a:off x="1882647" y="949303"/>
              <a:ext cx="9212692" cy="5432612"/>
              <a:chOff x="1882647" y="949303"/>
              <a:chExt cx="9212692" cy="5432612"/>
            </a:xfrm>
          </p:grpSpPr>
          <p:cxnSp>
            <p:nvCxnSpPr>
              <p:cNvPr id="4" name="Straight Connector 3"/>
              <p:cNvCxnSpPr/>
              <p:nvPr/>
            </p:nvCxnSpPr>
            <p:spPr>
              <a:xfrm flipH="1">
                <a:off x="1882647" y="949303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H="1">
                <a:off x="1882647" y="1124115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1882647" y="1285479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1882647" y="1594762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1882647" y="1877150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1882647" y="2172985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1882647" y="2455374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1882647" y="3208409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1882647" y="3383221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1882647" y="3665609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1882647" y="3840421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1882647" y="4149703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1882647" y="4432091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1882647" y="4606903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882647" y="4795162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1882647" y="5090997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1882647" y="5279256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1882647" y="5454068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1882647" y="5749903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1882647" y="6072633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1882647" y="6381915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1882647" y="543752"/>
              <a:ext cx="2159171" cy="6055295"/>
              <a:chOff x="1882647" y="543752"/>
              <a:chExt cx="2159171" cy="605529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030564" y="543752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예방접종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성인 남성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20-49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세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endParaRPr lang="ko-KR" altLang="en-US" sz="10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054174" y="720073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독감</a:t>
                </a:r>
                <a:endParaRPr lang="ko-KR" altLang="en-US" sz="9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054174" y="910030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900" dirty="0" smtClean="0"/>
                  <a:t>A</a:t>
                </a:r>
                <a:r>
                  <a:rPr lang="ko-KR" altLang="en-US" sz="900" dirty="0" smtClean="0"/>
                  <a:t>형 간염</a:t>
                </a:r>
                <a:endParaRPr lang="ko-KR" altLang="en-US" sz="9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4174" y="1089199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900" dirty="0" smtClean="0"/>
                  <a:t>B</a:t>
                </a:r>
                <a:r>
                  <a:rPr lang="ko-KR" altLang="en-US" sz="900" dirty="0" smtClean="0"/>
                  <a:t>형 간염</a:t>
                </a:r>
                <a:endParaRPr lang="ko-KR" altLang="en-US" sz="9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054174" y="1337119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뇌수막염</a:t>
                </a:r>
                <a:endParaRPr lang="ko-KR" altLang="en-US" sz="9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054174" y="1646318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홍역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볼거리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풍진</a:t>
                </a:r>
                <a:endParaRPr lang="ko-KR" altLang="en-US" sz="9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054174" y="1915511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구균성 폐렴</a:t>
                </a:r>
                <a:endParaRPr lang="ko-KR" altLang="en-US" sz="9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054174" y="2481152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수두</a:t>
                </a:r>
                <a:endParaRPr lang="ko-KR" altLang="en-US" sz="9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054174" y="2212210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파상풍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디프테리아</a:t>
                </a:r>
                <a:endParaRPr lang="ko-KR" altLang="en-US" sz="9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82647" y="2802909"/>
                <a:ext cx="213556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검사</a:t>
                </a:r>
                <a:r>
                  <a:rPr lang="en-US" altLang="ko-KR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ko-KR" altLang="en-US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상담</a:t>
                </a:r>
                <a:r>
                  <a:rPr lang="en-US" altLang="ko-KR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ko-KR" altLang="en-US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서비스 </a:t>
                </a:r>
                <a:r>
                  <a:rPr lang="en-US" altLang="ko-KR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ko-KR" altLang="en-US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성인 남성 </a:t>
                </a:r>
                <a:r>
                  <a:rPr lang="en-US" altLang="ko-KR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20-49</a:t>
                </a:r>
                <a:r>
                  <a:rPr lang="ko-KR" altLang="en-US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세</a:t>
                </a:r>
                <a:r>
                  <a:rPr lang="en-US" altLang="ko-KR" sz="9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endParaRPr lang="ko-KR" altLang="en-US" sz="9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054174" y="2979230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알코올 </a:t>
                </a:r>
                <a:r>
                  <a:rPr lang="en-US" altLang="ko-KR" sz="900" dirty="0" smtClean="0"/>
                  <a:t>(</a:t>
                </a:r>
                <a:r>
                  <a:rPr lang="ko-KR" altLang="en-US" sz="900" dirty="0" smtClean="0"/>
                  <a:t>술</a:t>
                </a:r>
                <a:r>
                  <a:rPr lang="en-US" altLang="ko-KR" sz="900" dirty="0" smtClean="0"/>
                  <a:t>) </a:t>
                </a:r>
                <a:r>
                  <a:rPr lang="ko-KR" altLang="en-US" sz="900" dirty="0" smtClean="0"/>
                  <a:t>오용</a:t>
                </a:r>
                <a:endParaRPr lang="ko-KR" altLang="en-US" sz="9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054174" y="3181226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아스피린 사용 상담</a:t>
                </a:r>
                <a:endParaRPr lang="ko-KR" altLang="en-US" sz="9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054174" y="3395553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혈압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우울증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신체</a:t>
                </a:r>
                <a:r>
                  <a:rPr lang="en-US" altLang="ko-KR" sz="900" dirty="0" smtClean="0"/>
                  <a:t>/</a:t>
                </a:r>
                <a:r>
                  <a:rPr lang="ko-KR" altLang="en-US" sz="900" dirty="0" smtClean="0"/>
                  <a:t>비만 검사</a:t>
                </a:r>
                <a:endParaRPr lang="ko-KR" altLang="en-US" sz="9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054174" y="3636653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우울증</a:t>
                </a:r>
                <a:endParaRPr lang="ko-KR" altLang="en-US" sz="9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054174" y="3892148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당뇨</a:t>
                </a:r>
                <a:endParaRPr lang="ko-KR" altLang="en-US" sz="9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054174" y="4187643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가정 폭력</a:t>
                </a:r>
                <a:r>
                  <a:rPr lang="en-US" altLang="ko-KR" sz="900" dirty="0" smtClean="0"/>
                  <a:t>/</a:t>
                </a:r>
                <a:r>
                  <a:rPr lang="ko-KR" altLang="en-US" sz="900" dirty="0" smtClean="0"/>
                  <a:t>남용</a:t>
                </a:r>
                <a:endParaRPr lang="ko-KR" altLang="en-US" sz="9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54174" y="4402966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건강 다이어트</a:t>
                </a:r>
                <a:endParaRPr lang="ko-KR" altLang="en-US" sz="9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054174" y="4590279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에이즈</a:t>
                </a:r>
                <a:r>
                  <a:rPr lang="en-US" altLang="ko-KR" sz="900" dirty="0" smtClean="0"/>
                  <a:t>, </a:t>
                </a:r>
                <a:r>
                  <a:rPr lang="ko-KR" altLang="en-US" sz="900" dirty="0" smtClean="0"/>
                  <a:t>후천성 면역 결핍증</a:t>
                </a:r>
                <a:endParaRPr lang="ko-KR" altLang="en-US" sz="9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054174" y="4820941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지방 장애</a:t>
                </a:r>
                <a:endParaRPr lang="ko-KR" altLang="en-US" sz="9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054174" y="5077551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비만 검사</a:t>
                </a:r>
                <a:r>
                  <a:rPr lang="en-US" altLang="ko-KR" sz="900" dirty="0" smtClean="0"/>
                  <a:t>/</a:t>
                </a:r>
                <a:r>
                  <a:rPr lang="ko-KR" altLang="en-US" sz="900" dirty="0" smtClean="0"/>
                  <a:t>상담</a:t>
                </a:r>
                <a:endParaRPr lang="ko-KR" altLang="en-US" sz="9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054174" y="5249354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전립선암</a:t>
                </a:r>
                <a:endParaRPr lang="ko-KR" altLang="en-US" sz="9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054174" y="5492954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성병 검사</a:t>
                </a:r>
                <a:endParaRPr lang="ko-KR" altLang="en-US" sz="9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054174" y="5802235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피부암</a:t>
                </a:r>
                <a:endParaRPr lang="ko-KR" altLang="en-US" sz="9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054174" y="6111516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매독</a:t>
                </a:r>
                <a:endParaRPr lang="ko-KR" altLang="en-US" sz="9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054174" y="6368215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흡연 검사</a:t>
                </a:r>
                <a:r>
                  <a:rPr lang="en-US" altLang="ko-KR" sz="900" dirty="0" smtClean="0"/>
                  <a:t>/</a:t>
                </a:r>
                <a:r>
                  <a:rPr lang="ko-KR" altLang="en-US" sz="900" dirty="0" smtClean="0"/>
                  <a:t>중</a:t>
                </a:r>
                <a:r>
                  <a:rPr lang="ko-KR" altLang="en-US" sz="900" dirty="0"/>
                  <a:t>지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96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00" y="373488"/>
            <a:ext cx="10080000" cy="6156102"/>
          </a:xfrm>
        </p:spPr>
      </p:pic>
      <p:grpSp>
        <p:nvGrpSpPr>
          <p:cNvPr id="66" name="Group 65"/>
          <p:cNvGrpSpPr/>
          <p:nvPr/>
        </p:nvGrpSpPr>
        <p:grpSpPr>
          <a:xfrm>
            <a:off x="1761624" y="597540"/>
            <a:ext cx="9212692" cy="5951866"/>
            <a:chOff x="1761624" y="597540"/>
            <a:chExt cx="9212692" cy="5951866"/>
          </a:xfrm>
        </p:grpSpPr>
        <p:grpSp>
          <p:nvGrpSpPr>
            <p:cNvPr id="65" name="Group 64"/>
            <p:cNvGrpSpPr/>
            <p:nvPr/>
          </p:nvGrpSpPr>
          <p:grpSpPr>
            <a:xfrm>
              <a:off x="1761624" y="950905"/>
              <a:ext cx="9212692" cy="5365377"/>
              <a:chOff x="1761624" y="950905"/>
              <a:chExt cx="9212692" cy="5365377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H="1">
                <a:off x="1761624" y="950905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1761624" y="1085376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1761624" y="1233294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1761624" y="1461894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1761624" y="1690494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1761624" y="1919094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1761624" y="2631788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1761624" y="2779705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1761624" y="2900729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1761624" y="3236905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1761624" y="3478952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1761624" y="3707552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761624" y="3936152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1761624" y="4084070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1761624" y="4218541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1761624" y="4460588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1761624" y="4675741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1761624" y="4904341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1761624" y="5065705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1761624" y="5200176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1761624" y="5334646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1761624" y="5482564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1761624" y="5711164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1761624" y="5926317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1761624" y="6181811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1761624" y="6316282"/>
                <a:ext cx="92126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1922929" y="597540"/>
              <a:ext cx="2118889" cy="5951866"/>
              <a:chOff x="1922929" y="597540"/>
              <a:chExt cx="2118889" cy="595186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030564" y="597540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예방접종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(50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세 이상</a:t>
                </a:r>
                <a:r>
                  <a:rPr lang="en-US" altLang="ko-KR" sz="1000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성인 남녀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endParaRPr lang="ko-KR" altLang="en-US" sz="10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054174" y="746967"/>
                <a:ext cx="19876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dirty="0" smtClean="0"/>
                  <a:t>독감</a:t>
                </a:r>
                <a:endParaRPr lang="ko-KR" altLang="en-US" sz="900" dirty="0"/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1922929" y="896583"/>
                <a:ext cx="2118889" cy="5652823"/>
                <a:chOff x="1922929" y="896583"/>
                <a:chExt cx="2118889" cy="5652823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2054174" y="896583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800" dirty="0" smtClean="0"/>
                    <a:t>A</a:t>
                  </a:r>
                  <a:r>
                    <a:rPr lang="ko-KR" altLang="en-US" sz="800" dirty="0" smtClean="0"/>
                    <a:t>형 간염</a:t>
                  </a:r>
                  <a:endParaRPr lang="ko-KR" altLang="en-US" sz="800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054174" y="1048858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800" dirty="0" smtClean="0"/>
                    <a:t>B</a:t>
                  </a:r>
                  <a:r>
                    <a:rPr lang="ko-KR" altLang="en-US" sz="800" dirty="0" smtClean="0"/>
                    <a:t>형 간염</a:t>
                  </a:r>
                  <a:endParaRPr lang="ko-KR" altLang="en-US" sz="800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2054174" y="1244510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구균성 폐렴</a:t>
                  </a:r>
                  <a:endParaRPr lang="ko-KR" altLang="en-US" sz="900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2054174" y="1473109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파상풍</a:t>
                  </a:r>
                  <a:r>
                    <a:rPr lang="en-US" altLang="ko-KR" sz="900" dirty="0" smtClean="0"/>
                    <a:t>, </a:t>
                  </a:r>
                  <a:r>
                    <a:rPr lang="ko-KR" altLang="en-US" sz="900" dirty="0" smtClean="0"/>
                    <a:t>디프테리아</a:t>
                  </a:r>
                  <a:endParaRPr lang="ko-KR" altLang="en-US" sz="900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2054174" y="1688540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수두</a:t>
                  </a:r>
                  <a:endParaRPr lang="ko-KR" altLang="en-US" sz="900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2054174" y="1931702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대상포진</a:t>
                  </a:r>
                  <a:endParaRPr lang="ko-KR" altLang="en-US" sz="900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2054174" y="2376295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복부 대동맥류</a:t>
                  </a:r>
                  <a:endParaRPr lang="ko-KR" altLang="en-US" sz="9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2054174" y="2596420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800" dirty="0" smtClean="0"/>
                    <a:t>B</a:t>
                  </a:r>
                  <a:r>
                    <a:rPr lang="ko-KR" altLang="en-US" sz="800" dirty="0" smtClean="0"/>
                    <a:t>형 간염</a:t>
                  </a:r>
                  <a:endParaRPr lang="ko-KR" altLang="en-US" sz="8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2054174" y="2730889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800" dirty="0" smtClean="0"/>
                    <a:t>아스피린 사용 상담</a:t>
                  </a:r>
                  <a:endParaRPr lang="ko-KR" altLang="en-US" sz="8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2054174" y="3895521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800" smtClean="0"/>
                    <a:t>대장암</a:t>
                  </a:r>
                  <a:endParaRPr lang="ko-KR" altLang="en-US" sz="8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2054174" y="4043438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800" smtClean="0"/>
                    <a:t>우울증</a:t>
                  </a:r>
                  <a:endParaRPr lang="ko-KR" altLang="en-US" sz="8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2054174" y="4877156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800" dirty="0" smtClean="0"/>
                    <a:t>에이즈</a:t>
                  </a:r>
                  <a:r>
                    <a:rPr lang="en-US" altLang="ko-KR" sz="800" dirty="0" smtClean="0"/>
                    <a:t>, </a:t>
                  </a:r>
                  <a:r>
                    <a:rPr lang="ko-KR" altLang="en-US" sz="800" dirty="0" smtClean="0"/>
                    <a:t>후천성 면역 결핍증</a:t>
                  </a:r>
                  <a:endParaRPr lang="ko-KR" altLang="en-US" sz="800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2054174" y="5011627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800" dirty="0" smtClean="0"/>
                    <a:t>인유두종 바이러스</a:t>
                  </a:r>
                  <a:endParaRPr lang="ko-KR" altLang="en-US" sz="800" dirty="0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2054174" y="5146097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800" dirty="0" smtClean="0"/>
                    <a:t>지방 장애</a:t>
                  </a:r>
                  <a:endParaRPr lang="ko-KR" altLang="en-US" sz="800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2054174" y="5293869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800" dirty="0" smtClean="0"/>
                    <a:t>비만 검사</a:t>
                  </a:r>
                  <a:r>
                    <a:rPr lang="en-US" altLang="ko-KR" sz="800" dirty="0" smtClean="0"/>
                    <a:t>/</a:t>
                  </a:r>
                  <a:r>
                    <a:rPr lang="ko-KR" altLang="en-US" sz="800" dirty="0" smtClean="0"/>
                    <a:t>상담</a:t>
                  </a:r>
                  <a:endParaRPr lang="ko-KR" altLang="en-US" sz="800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2054174" y="6130766"/>
                  <a:ext cx="1987644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800" dirty="0" smtClean="0"/>
                    <a:t>매독</a:t>
                  </a:r>
                  <a:endParaRPr lang="ko-KR" altLang="en-US" sz="800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1922929" y="2967528"/>
                  <a:ext cx="2118889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혈압</a:t>
                  </a:r>
                  <a:r>
                    <a:rPr lang="en-US" altLang="ko-KR" sz="900" dirty="0" smtClean="0"/>
                    <a:t>, </a:t>
                  </a:r>
                  <a:r>
                    <a:rPr lang="ko-KR" altLang="en-US" sz="900" dirty="0" smtClean="0"/>
                    <a:t>우울증</a:t>
                  </a:r>
                  <a:r>
                    <a:rPr lang="en-US" altLang="ko-KR" sz="900" dirty="0" smtClean="0"/>
                    <a:t>, </a:t>
                  </a:r>
                  <a:r>
                    <a:rPr lang="ko-KR" altLang="en-US" sz="900" dirty="0" smtClean="0"/>
                    <a:t>신체</a:t>
                  </a:r>
                  <a:r>
                    <a:rPr lang="en-US" altLang="ko-KR" sz="900" dirty="0" smtClean="0"/>
                    <a:t>/</a:t>
                  </a:r>
                  <a:r>
                    <a:rPr lang="ko-KR" altLang="en-US" sz="900" dirty="0" smtClean="0"/>
                    <a:t>비만검사</a:t>
                  </a:r>
                  <a:r>
                    <a:rPr lang="en-US" altLang="ko-KR" sz="900" dirty="0" smtClean="0"/>
                    <a:t>, </a:t>
                  </a:r>
                  <a:r>
                    <a:rPr lang="ko-KR" altLang="en-US" sz="900" dirty="0" smtClean="0"/>
                    <a:t>시</a:t>
                  </a:r>
                  <a:r>
                    <a:rPr lang="en-US" altLang="ko-KR" sz="900" dirty="0" smtClean="0"/>
                    <a:t>/</a:t>
                  </a:r>
                  <a:r>
                    <a:rPr lang="ko-KR" altLang="en-US" sz="900" dirty="0" smtClean="0"/>
                    <a:t>청력</a:t>
                  </a:r>
                  <a:endParaRPr lang="ko-KR" altLang="en-US" sz="900" dirty="0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054174" y="3290326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유방암</a:t>
                  </a:r>
                  <a:endParaRPr lang="ko-KR" altLang="en-US" sz="900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2054174" y="3490968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유방암 화학 예방</a:t>
                  </a:r>
                  <a:endParaRPr lang="ko-KR" altLang="en-US" sz="900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2054174" y="3706147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자궁경부암</a:t>
                  </a:r>
                  <a:endParaRPr lang="ko-KR" altLang="en-US" sz="900" dirty="0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2054174" y="4217424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당뇨</a:t>
                  </a:r>
                  <a:endParaRPr lang="ko-KR" altLang="en-US" sz="900" dirty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2054174" y="4459836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가정폭력</a:t>
                  </a:r>
                  <a:endParaRPr lang="ko-KR" altLang="en-US" sz="900" dirty="0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2054174" y="4688584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임질</a:t>
                  </a:r>
                  <a:endParaRPr lang="ko-KR" altLang="en-US" sz="900" dirty="0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2054174" y="5509511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골다공증</a:t>
                  </a:r>
                  <a:endParaRPr lang="ko-KR" altLang="en-US" sz="900" dirty="0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2054174" y="5709894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전립선암</a:t>
                  </a:r>
                  <a:endParaRPr lang="ko-KR" altLang="en-US" sz="900" dirty="0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2054174" y="5911547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성병 검사</a:t>
                  </a:r>
                  <a:endParaRPr lang="ko-KR" altLang="en-US" sz="900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054174" y="6318574"/>
                  <a:ext cx="19876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/>
                    <a:t>흠연</a:t>
                  </a:r>
                  <a:r>
                    <a:rPr lang="en-US" altLang="ko-KR" sz="900" dirty="0"/>
                    <a:t> </a:t>
                  </a:r>
                  <a:r>
                    <a:rPr lang="ko-KR" altLang="en-US" sz="900" dirty="0" smtClean="0"/>
                    <a:t>검사</a:t>
                  </a:r>
                  <a:r>
                    <a:rPr lang="en-US" altLang="ko-KR" sz="900" dirty="0" smtClean="0"/>
                    <a:t>/</a:t>
                  </a:r>
                  <a:r>
                    <a:rPr lang="ko-KR" altLang="en-US" sz="900" dirty="0" smtClean="0"/>
                    <a:t>중지</a:t>
                  </a:r>
                  <a:endParaRPr lang="ko-KR" altLang="en-US" sz="9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290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438" y="284464"/>
            <a:ext cx="9235562" cy="6289073"/>
          </a:xfrm>
        </p:spPr>
      </p:pic>
      <p:grpSp>
        <p:nvGrpSpPr>
          <p:cNvPr id="37" name="Group 36"/>
          <p:cNvGrpSpPr/>
          <p:nvPr/>
        </p:nvGrpSpPr>
        <p:grpSpPr>
          <a:xfrm>
            <a:off x="1237191" y="781254"/>
            <a:ext cx="10851716" cy="5677643"/>
            <a:chOff x="1237191" y="781254"/>
            <a:chExt cx="10851716" cy="5677643"/>
          </a:xfrm>
        </p:grpSpPr>
        <p:grpSp>
          <p:nvGrpSpPr>
            <p:cNvPr id="36" name="Group 35"/>
            <p:cNvGrpSpPr/>
            <p:nvPr/>
          </p:nvGrpSpPr>
          <p:grpSpPr>
            <a:xfrm>
              <a:off x="1519518" y="1300527"/>
              <a:ext cx="10569389" cy="4881282"/>
              <a:chOff x="1519518" y="1300527"/>
              <a:chExt cx="10569389" cy="4881282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1519518" y="1300527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1519518" y="1730832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1519518" y="2335950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1519518" y="2779703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1519518" y="3035197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1519518" y="3304138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1519518" y="3909256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1519518" y="4353009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1519518" y="4608503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1519518" y="4877444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1519518" y="5132938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519518" y="5738056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1519518" y="6181809"/>
                <a:ext cx="10569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1237191" y="781254"/>
              <a:ext cx="2038148" cy="5677643"/>
              <a:chOff x="1237191" y="781254"/>
              <a:chExt cx="2038148" cy="567764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287695" y="1089020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알코올 </a:t>
                </a:r>
                <a:r>
                  <a:rPr lang="en-US" altLang="ko-KR" sz="1000" dirty="0" smtClean="0"/>
                  <a:t>(</a:t>
                </a:r>
                <a:r>
                  <a:rPr lang="ko-KR" altLang="en-US" sz="1000" dirty="0" smtClean="0"/>
                  <a:t>술</a:t>
                </a:r>
                <a:r>
                  <a:rPr lang="en-US" altLang="ko-KR" sz="1000" dirty="0" smtClean="0"/>
                  <a:t>) </a:t>
                </a:r>
                <a:r>
                  <a:rPr lang="ko-KR" altLang="en-US" sz="1000" dirty="0" smtClean="0"/>
                  <a:t>오용</a:t>
                </a:r>
                <a:r>
                  <a:rPr lang="en-US" altLang="ko-KR" sz="1000" dirty="0" smtClean="0"/>
                  <a:t> </a:t>
                </a:r>
                <a:endParaRPr lang="ko-KR" altLang="en-US" sz="1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87695" y="1399293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무증상 세균</a:t>
                </a:r>
                <a:endParaRPr lang="ko-KR" altLang="en-US" sz="1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287695" y="1816151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모유 수유 상담</a:t>
                </a:r>
                <a:endParaRPr lang="ko-KR" altLang="en-US" sz="1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287695" y="2408704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클라미디아</a:t>
                </a:r>
                <a:r>
                  <a:rPr lang="en-US" altLang="ko-KR" sz="1000" dirty="0" smtClean="0"/>
                  <a:t> </a:t>
                </a:r>
                <a:endParaRPr lang="ko-KR" altLang="en-US" sz="10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287695" y="2800336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우울증</a:t>
                </a:r>
                <a:endParaRPr lang="ko-KR" altLang="en-US" sz="10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287695" y="3069276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엽산</a:t>
                </a:r>
                <a:r>
                  <a:rPr lang="en-US" altLang="ko-KR" sz="1000" dirty="0" smtClean="0"/>
                  <a:t> </a:t>
                </a:r>
                <a:endParaRPr lang="ko-KR" altLang="en-US" sz="10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287695" y="3338216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임신성 당뇨병</a:t>
                </a:r>
                <a:endParaRPr lang="ko-KR" altLang="en-US" sz="1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287695" y="3943333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임질</a:t>
                </a:r>
                <a:r>
                  <a:rPr lang="en-US" altLang="ko-KR" sz="1000" dirty="0" smtClean="0"/>
                  <a:t> </a:t>
                </a:r>
                <a:endParaRPr lang="ko-KR" altLang="en-US" sz="1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287695" y="4373642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dirty="0" smtClean="0"/>
                  <a:t>B</a:t>
                </a:r>
                <a:r>
                  <a:rPr lang="ko-KR" altLang="en-US" sz="1000" dirty="0" smtClean="0"/>
                  <a:t>형 간염</a:t>
                </a:r>
                <a:r>
                  <a:rPr lang="en-US" altLang="ko-KR" sz="1000" dirty="0" smtClean="0"/>
                  <a:t> </a:t>
                </a:r>
                <a:endParaRPr lang="ko-KR" altLang="en-US" sz="1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287695" y="4643839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에이즈</a:t>
                </a:r>
                <a:r>
                  <a:rPr lang="en-US" altLang="ko-KR" sz="1000" dirty="0" smtClean="0"/>
                  <a:t>, </a:t>
                </a:r>
                <a:r>
                  <a:rPr lang="ko-KR" altLang="en-US" sz="1000" dirty="0" smtClean="0"/>
                  <a:t>후천성 면역 결핍증</a:t>
                </a:r>
                <a:r>
                  <a:rPr lang="en-US" altLang="ko-KR" sz="1000" dirty="0" smtClean="0"/>
                  <a:t> </a:t>
                </a:r>
                <a:endParaRPr lang="ko-KR" altLang="en-US" sz="10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287695" y="4886310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철 결핍성 빈혈</a:t>
                </a:r>
                <a:r>
                  <a:rPr lang="en-US" altLang="ko-KR" sz="1000" dirty="0" smtClean="0"/>
                  <a:t> </a:t>
                </a:r>
                <a:endParaRPr lang="ko-KR" altLang="en-US" sz="1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287695" y="5168477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dirty="0" smtClean="0"/>
                  <a:t>Rh (D) </a:t>
                </a:r>
                <a:r>
                  <a:rPr lang="ko-KR" altLang="en-US" sz="1000" dirty="0" smtClean="0"/>
                  <a:t>비 호환성</a:t>
                </a:r>
                <a:r>
                  <a:rPr lang="en-US" altLang="ko-KR" sz="1000" dirty="0" smtClean="0"/>
                  <a:t> </a:t>
                </a:r>
                <a:endParaRPr lang="ko-KR" altLang="en-US" sz="1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287695" y="5768924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매독</a:t>
                </a:r>
                <a:endParaRPr lang="ko-KR" altLang="en-US" sz="10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287695" y="6212676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dirty="0" smtClean="0"/>
                  <a:t>흡연 검사</a:t>
                </a:r>
                <a:r>
                  <a:rPr lang="en-US" altLang="ko-KR" sz="1000" dirty="0" smtClean="0"/>
                  <a:t>/</a:t>
                </a:r>
                <a:r>
                  <a:rPr lang="ko-KR" altLang="en-US" sz="1000" dirty="0" smtClean="0"/>
                  <a:t>중지 </a:t>
                </a:r>
                <a:endParaRPr lang="ko-KR" altLang="en-US" sz="1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237191" y="781254"/>
                <a:ext cx="198764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검사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상담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/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서비스 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:r>
                  <a:rPr lang="ko-KR" altLang="en-US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임산부</a:t>
                </a:r>
                <a:r>
                  <a:rPr lang="en-US" altLang="ko-KR" sz="1000" b="1" u="sng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  <a:endParaRPr lang="ko-KR" altLang="en-US" sz="1000" b="1" u="sng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82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07431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3600" dirty="0" smtClean="0"/>
              <a:t>궁금하신 점이나 문의하실 사항 있으시면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ko-KR" altLang="en-US" sz="3600" dirty="0" smtClean="0"/>
              <a:t>아래 번호</a:t>
            </a:r>
            <a:r>
              <a:rPr lang="en-US" altLang="ko-KR" sz="3600" dirty="0" smtClean="0"/>
              <a:t>/Email</a:t>
            </a:r>
            <a:r>
              <a:rPr lang="ko-KR" altLang="en-US" sz="3600" dirty="0" smtClean="0"/>
              <a:t>로 연락주십시오</a:t>
            </a:r>
            <a:r>
              <a:rPr lang="en-US" altLang="ko-KR" sz="3600" dirty="0" smtClean="0"/>
              <a:t>.</a:t>
            </a:r>
            <a:br>
              <a:rPr lang="en-US" altLang="ko-KR" sz="3600" dirty="0" smtClean="0"/>
            </a:b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Young Park</a:t>
            </a:r>
            <a:br>
              <a:rPr lang="en-US" altLang="ko-KR" sz="3600" dirty="0" smtClean="0"/>
            </a:b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u="sng" dirty="0" smtClean="0"/>
              <a:t>(714) 523-1860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u="sng" dirty="0" smtClean="0"/>
              <a:t>ca5231860@gmail.com</a:t>
            </a:r>
            <a:r>
              <a:rPr lang="en-US" altLang="ko-KR" u="sng" dirty="0" smtClean="0"/>
              <a:t/>
            </a:r>
            <a:br>
              <a:rPr lang="en-US" altLang="ko-KR" u="sng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16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402</Words>
  <Application>Microsoft Office PowerPoint</Application>
  <PresentationFormat>Widescreen</PresentationFormat>
  <Paragraphs>137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Theme</vt:lpstr>
      <vt:lpstr>Preventive Care Detail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궁금하신 점이나 문의하실 사항 있으시면 아래 번호/Email로 연락주십시오.  Young Park  (714) 523-1860  ca5231860@gmail.com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Shield of CA</dc:title>
  <dc:creator>Jaehyun Kim</dc:creator>
  <cp:lastModifiedBy>Jaehyun Kim</cp:lastModifiedBy>
  <cp:revision>58</cp:revision>
  <dcterms:created xsi:type="dcterms:W3CDTF">2014-05-29T20:05:33Z</dcterms:created>
  <dcterms:modified xsi:type="dcterms:W3CDTF">2014-06-19T21:03:06Z</dcterms:modified>
</cp:coreProperties>
</file>